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y="6858000" cx="9144000"/>
  <p:notesSz cx="6858000" cy="9144000"/>
  <p:embeddedFontLst>
    <p:embeddedFont>
      <p:font typeface="Questrial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font" Target="fonts/Questria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/>
              <a:t>https://gist.github.com/jtleek/4369771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/>
              <a:t>https://gist.github.com/jtleek/4369771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/>
              <a:t>https://gist.github.com/jtleek/4369771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714762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714753" y="685800"/>
            <a:ext cx="3429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0" y="1988838"/>
            <a:ext cx="9144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26829"/>
              <a:buNone/>
              <a:defRPr b="1" i="0" sz="41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0" y="4149080"/>
            <a:ext cx="9144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300"/>
              </a:spcBef>
              <a:spcAft>
                <a:spcPts val="0"/>
              </a:spcAft>
              <a:buClr>
                <a:srgbClr val="808285"/>
              </a:buClr>
              <a:buSzPct val="78571"/>
              <a:buFont typeface="Arial"/>
              <a:buNone/>
              <a:defRPr b="0" i="0" sz="14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ctr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Questrial"/>
              <a:buNone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2800350" y="32657"/>
            <a:ext cx="63435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rgbClr val="91909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0" y="-1"/>
            <a:ext cx="91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accent3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0" y="-1"/>
            <a:ext cx="91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0" y="-1"/>
            <a:ext cx="91440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rgbClr val="808285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3429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6858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0287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371600" marR="0" rtl="0" algn="ctr">
              <a:spcBef>
                <a:spcPts val="0"/>
              </a:spcBef>
              <a:spcAft>
                <a:spcPts val="0"/>
              </a:spcAft>
              <a:buSzPct val="61111"/>
              <a:buNone/>
              <a:defRPr b="1" i="0" sz="1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None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139700" lvl="1" marL="5588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86666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1600" lvl="2" marL="8636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73333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76200" lvl="3" marL="12065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76200" lvl="4" marL="1549400" marR="0" rtl="0" algn="l"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estrial"/>
              <a:buChar char="»"/>
              <a:defRPr b="0" i="0" sz="15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jp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0" y="1103908"/>
            <a:ext cx="9144000" cy="0"/>
          </a:xfrm>
          <a:prstGeom prst="straightConnector1">
            <a:avLst/>
          </a:prstGeom>
          <a:noFill/>
          <a:ln cap="flat" cmpd="sng" w="25400">
            <a:solidFill>
              <a:srgbClr val="3564B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7" name="Shape 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350" y="17000"/>
            <a:ext cx="2635800" cy="10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/>
          <p:nvPr/>
        </p:nvSpPr>
        <p:spPr>
          <a:xfrm>
            <a:off x="614850" y="6252725"/>
            <a:ext cx="2583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1200">
                <a:solidFill>
                  <a:srgbClr val="999999"/>
                </a:solidFill>
              </a:rPr>
              <a:t>#RLadiesMelbLaunch</a:t>
            </a:r>
          </a:p>
          <a:p>
            <a:pPr lvl="0" rtl="0">
              <a:spcBef>
                <a:spcPts val="0"/>
              </a:spcBef>
              <a:buNone/>
            </a:pPr>
            <a:r>
              <a:rPr lang="en-AU" sz="1200">
                <a:solidFill>
                  <a:srgbClr val="999999"/>
                </a:solidFill>
              </a:rPr>
              <a:t>@RLadiesAU</a:t>
            </a:r>
          </a:p>
        </p:txBody>
      </p:sp>
      <p:pic>
        <p:nvPicPr>
          <p:cNvPr descr="13-twitter-logo-vector-png-free-cliparts-that-you-can-download-to-you-Km878c-clipart.png" id="9" name="Shape 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024" y="6342500"/>
            <a:ext cx="335025" cy="3350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image" Target="../media/image0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0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guessthecorrelation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jp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21" Type="http://schemas.openxmlformats.org/officeDocument/2006/relationships/hyperlink" Target="https://www.meetup.com/Data-Science-Melbourne/" TargetMode="External"/><Relationship Id="rId13" Type="http://schemas.openxmlformats.org/officeDocument/2006/relationships/image" Target="../media/image17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05.jpg"/><Relationship Id="rId9" Type="http://schemas.openxmlformats.org/officeDocument/2006/relationships/image" Target="../media/image12.png"/><Relationship Id="rId15" Type="http://schemas.openxmlformats.org/officeDocument/2006/relationships/image" Target="../media/image20.png"/><Relationship Id="rId14" Type="http://schemas.openxmlformats.org/officeDocument/2006/relationships/image" Target="../media/image16.png"/><Relationship Id="rId17" Type="http://schemas.openxmlformats.org/officeDocument/2006/relationships/image" Target="../media/image18.png"/><Relationship Id="rId16" Type="http://schemas.openxmlformats.org/officeDocument/2006/relationships/image" Target="../media/image19.png"/><Relationship Id="rId5" Type="http://schemas.openxmlformats.org/officeDocument/2006/relationships/image" Target="../media/image07.png"/><Relationship Id="rId19" Type="http://schemas.openxmlformats.org/officeDocument/2006/relationships/image" Target="../media/image21.jpg"/><Relationship Id="rId6" Type="http://schemas.openxmlformats.org/officeDocument/2006/relationships/image" Target="../media/image08.jpg"/><Relationship Id="rId18" Type="http://schemas.openxmlformats.org/officeDocument/2006/relationships/image" Target="../media/image22.png"/><Relationship Id="rId7" Type="http://schemas.openxmlformats.org/officeDocument/2006/relationships/image" Target="../media/image06.png"/><Relationship Id="rId8" Type="http://schemas.openxmlformats.org/officeDocument/2006/relationships/image" Target="../media/image0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4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eepurl.com/cpgLmP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jp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jpg"/><Relationship Id="rId4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ctrTitle"/>
          </p:nvPr>
        </p:nvSpPr>
        <p:spPr>
          <a:xfrm>
            <a:off x="0" y="1988838"/>
            <a:ext cx="9144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AU" sz="5400">
                <a:solidFill>
                  <a:srgbClr val="999999"/>
                </a:solidFill>
              </a:rPr>
              <a:t>        </a:t>
            </a:r>
            <a:r>
              <a:rPr lang="en-AU" sz="5400">
                <a:solidFill>
                  <a:srgbClr val="999999"/>
                </a:solidFill>
              </a:rPr>
              <a:t>      </a:t>
            </a:r>
            <a:r>
              <a:rPr lang="en-AU" sz="5400">
                <a:solidFill>
                  <a:srgbClr val="999999"/>
                </a:solidFill>
              </a:rPr>
              <a:t>R-Ladies </a:t>
            </a:r>
          </a:p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69150" y="4595925"/>
            <a:ext cx="9144000" cy="23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rPr b="1" lang="en-AU" sz="3600">
                <a:solidFill>
                  <a:srgbClr val="6D9EEB"/>
                </a:solidFill>
              </a:rPr>
              <a:t>Christmas party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rPr b="1" lang="en-AU" sz="2400">
                <a:solidFill>
                  <a:srgbClr val="6D9EEB"/>
                </a:solidFill>
              </a:rPr>
              <a:t>7th December 2016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t/>
            </a:r>
            <a:endParaRPr b="1" sz="2400">
              <a:solidFill>
                <a:srgbClr val="6D9EE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t/>
            </a:r>
            <a:endParaRPr b="1" sz="1100">
              <a:solidFill>
                <a:srgbClr val="6D9EE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rPr b="1" lang="en-AU" sz="1800">
                <a:solidFill>
                  <a:srgbClr val="6D9EEB"/>
                </a:solidFill>
                <a:highlight>
                  <a:srgbClr val="D9D2E9"/>
                </a:highlight>
              </a:rPr>
              <a:t>Please fill in our survey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rPr b="1" lang="en-AU" sz="1200">
                <a:solidFill>
                  <a:schemeClr val="lt2"/>
                </a:solidFill>
                <a:highlight>
                  <a:srgbClr val="FFFFFF"/>
                </a:highlight>
              </a:rPr>
              <a:t>See Twitter or Meetup page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t/>
            </a:r>
            <a:endParaRPr b="1" sz="1100">
              <a:solidFill>
                <a:srgbClr val="6D9EE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t/>
            </a:r>
            <a:endParaRPr b="1" sz="2400">
              <a:solidFill>
                <a:srgbClr val="6D9EEB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08285"/>
              </a:buClr>
              <a:buSzPct val="25000"/>
              <a:buFont typeface="Arial"/>
              <a:buNone/>
            </a:pPr>
            <a:r>
              <a:t/>
            </a:r>
            <a:endParaRPr b="1" sz="2400">
              <a:solidFill>
                <a:srgbClr val="6D9EEB"/>
              </a:solidFill>
            </a:endParaRPr>
          </a:p>
        </p:txBody>
      </p:sp>
      <p:sp>
        <p:nvSpPr>
          <p:cNvPr id="30" name="Shape 30"/>
          <p:cNvSpPr/>
          <p:nvPr/>
        </p:nvSpPr>
        <p:spPr>
          <a:xfrm>
            <a:off x="0" y="1301875"/>
            <a:ext cx="9144000" cy="1533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/>
        </p:nvSpPr>
        <p:spPr>
          <a:xfrm rot="-419">
            <a:off x="4498912" y="2990520"/>
            <a:ext cx="2464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sz="3600">
                <a:solidFill>
                  <a:srgbClr val="666666"/>
                </a:solidFill>
              </a:rPr>
              <a:t>Melbourne</a:t>
            </a:r>
          </a:p>
          <a:p>
            <a:pPr lvl="0">
              <a:spcBef>
                <a:spcPts val="0"/>
              </a:spcBef>
              <a:buNone/>
            </a:pPr>
            <a:r>
              <a:rPr b="1" lang="en-AU" sz="900">
                <a:solidFill>
                  <a:srgbClr val="666666"/>
                </a:solidFill>
              </a:rPr>
              <a:t>                                              </a:t>
            </a:r>
          </a:p>
        </p:txBody>
      </p:sp>
      <p:sp>
        <p:nvSpPr>
          <p:cNvPr id="32" name="Shape 3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ile:Meetup square.png" id="33" name="Shape 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5" y="6347525"/>
            <a:ext cx="342924" cy="342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..." id="34" name="Shape 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150" y="6347525"/>
            <a:ext cx="342925" cy="3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4. Who is the author of Advanced R  &amp; R Packages books?</a:t>
            </a:r>
          </a:p>
        </p:txBody>
      </p:sp>
      <p:sp>
        <p:nvSpPr>
          <p:cNvPr id="115" name="Shape 115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79450" y="1507425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5. Where is the next UseR (UseR! 2017) conference going to be held?</a:t>
            </a:r>
          </a:p>
        </p:txBody>
      </p:sp>
      <p:sp>
        <p:nvSpPr>
          <p:cNvPr id="122" name="Shape 12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Bonus! Guess the lines!</a:t>
            </a:r>
          </a:p>
        </p:txBody>
      </p:sp>
      <p:pic>
        <p:nvPicPr>
          <p:cNvPr descr="Screen Shot 2016-11-29 at 10.28.02 pm.png" id="128" name="Shape 128"/>
          <p:cNvPicPr preferRelativeResize="0"/>
          <p:nvPr/>
        </p:nvPicPr>
        <p:blipFill rotWithShape="1">
          <a:blip r:embed="rId3">
            <a:alphaModFix/>
          </a:blip>
          <a:srcRect b="11855" l="4341" r="8648" t="26749"/>
          <a:stretch/>
        </p:blipFill>
        <p:spPr>
          <a:xfrm>
            <a:off x="479775" y="1581225"/>
            <a:ext cx="7788299" cy="2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idx="1" type="body"/>
          </p:nvPr>
        </p:nvSpPr>
        <p:spPr>
          <a:xfrm>
            <a:off x="1134650" y="4656025"/>
            <a:ext cx="3306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Red line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Cheese consumed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Crop yield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Gold extracted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0" name="Shape 130"/>
          <p:cNvSpPr txBox="1"/>
          <p:nvPr>
            <p:ph idx="2" type="body"/>
          </p:nvPr>
        </p:nvSpPr>
        <p:spPr>
          <a:xfrm>
            <a:off x="4962075" y="4844725"/>
            <a:ext cx="33060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Black line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Population size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Bedsheet tanglings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USA Submarines produced 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Did you know it…?</a:t>
            </a:r>
          </a:p>
        </p:txBody>
      </p:sp>
      <p:pic>
        <p:nvPicPr>
          <p:cNvPr descr="Screen Shot 2016-11-29 at 10.28.02 pm.png"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1316"/>
            <a:ext cx="9144001" cy="392021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type="title"/>
          </p:nvPr>
        </p:nvSpPr>
        <p:spPr>
          <a:xfrm>
            <a:off x="2027875" y="5754575"/>
            <a:ext cx="69243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2400">
                <a:solidFill>
                  <a:srgbClr val="808285"/>
                </a:solidFill>
              </a:rPr>
              <a:t>What do you think is behind this correlation?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6000"/>
              <a:t>Round 2</a:t>
            </a:r>
          </a:p>
        </p:txBody>
      </p:sp>
      <p:sp>
        <p:nvSpPr>
          <p:cNvPr id="145" name="Shape 145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70725" y="1778225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rabi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What is the most popular CRAN package for data visualisation based on grammar of graphics?</a:t>
            </a:r>
          </a:p>
        </p:txBody>
      </p:sp>
      <p:sp>
        <p:nvSpPr>
          <p:cNvPr id="152" name="Shape 15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70725" y="182400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What is the expression that signals skipping the current iteration and going to the next iteration in a loop?</a:t>
            </a:r>
          </a:p>
        </p:txBody>
      </p:sp>
      <p:sp>
        <p:nvSpPr>
          <p:cNvPr id="159" name="Shape 15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591450" y="1860625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What is the command set before generating random numbers that ensures reproducibility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</a:p>
        </p:txBody>
      </p:sp>
      <p:sp>
        <p:nvSpPr>
          <p:cNvPr id="166" name="Shape 16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70725" y="20437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4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Name at least one R package for Parallel programming/parallelization 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173" name="Shape 173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2 - General R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52425" y="19430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5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What is the the function that writes console output to a file?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180" name="Shape 180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 to Zendesk!</a:t>
            </a:r>
          </a:p>
        </p:txBody>
      </p:sp>
      <p:pic>
        <p:nvPicPr>
          <p:cNvPr descr="Zendesk_logo_on_green_RGB.png" id="40" name="Shape 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75" y="1489099"/>
            <a:ext cx="6085148" cy="3422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verages.jpg" id="41" name="Shape 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700" y="4039047"/>
            <a:ext cx="2015150" cy="21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6000"/>
              <a:t>Round 3</a:t>
            </a:r>
          </a:p>
        </p:txBody>
      </p:sp>
      <p:sp>
        <p:nvSpPr>
          <p:cNvPr id="186" name="Shape 18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2551825" y="185050"/>
            <a:ext cx="65919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R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193" name="Shape 193"/>
          <p:cNvSpPr txBox="1"/>
          <p:nvPr>
            <p:ph idx="2" type="body"/>
          </p:nvPr>
        </p:nvSpPr>
        <p:spPr>
          <a:xfrm>
            <a:off x="524225" y="2458125"/>
            <a:ext cx="55647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rabi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Which plotting functions have been used to produce the Christmas trees?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xmas_tree.png"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824" y="2155999"/>
            <a:ext cx="2307150" cy="46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2551825" y="185050"/>
            <a:ext cx="65919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 R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670725" y="1585950"/>
            <a:ext cx="63156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2. Which function made me? 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corrplot.png"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474" y="3000099"/>
            <a:ext cx="3257675" cy="302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ris_pairs.png"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325" y="2945150"/>
            <a:ext cx="3099033" cy="32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idx="3" type="body"/>
          </p:nvPr>
        </p:nvSpPr>
        <p:spPr>
          <a:xfrm>
            <a:off x="1228862" y="2109400"/>
            <a:ext cx="2580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AutoNum type="alphaLcParenR"/>
            </a:pPr>
            <a:r>
              <a:rPr i="1" lang="en-AU" sz="3000">
                <a:solidFill>
                  <a:srgbClr val="666666"/>
                </a:solidFill>
              </a:rPr>
              <a:t>corrplot()</a:t>
            </a:r>
          </a:p>
        </p:txBody>
      </p:sp>
      <p:sp>
        <p:nvSpPr>
          <p:cNvPr id="206" name="Shape 206"/>
          <p:cNvSpPr txBox="1"/>
          <p:nvPr>
            <p:ph idx="4" type="body"/>
          </p:nvPr>
        </p:nvSpPr>
        <p:spPr>
          <a:xfrm>
            <a:off x="5529037" y="2109400"/>
            <a:ext cx="2580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i="1" lang="en-AU" sz="3000">
                <a:solidFill>
                  <a:srgbClr val="666666"/>
                </a:solidFill>
              </a:rPr>
              <a:t>b) pairs() </a:t>
            </a:r>
          </a:p>
        </p:txBody>
      </p:sp>
      <p:sp>
        <p:nvSpPr>
          <p:cNvPr id="207" name="Shape 207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2551825" y="185050"/>
            <a:ext cx="65919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6829"/>
              <a:buFont typeface="Arial"/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 R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606625" y="1750750"/>
            <a:ext cx="78447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Which functions have been used to set plots on the same figure? 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par.png"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824" y="2930401"/>
            <a:ext cx="2811100" cy="2811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t_wrap-2.png"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000" y="2930400"/>
            <a:ext cx="3345175" cy="33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>
            <p:ph idx="3" type="body"/>
          </p:nvPr>
        </p:nvSpPr>
        <p:spPr>
          <a:xfrm>
            <a:off x="1461375" y="2308400"/>
            <a:ext cx="2580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AutoNum type="alphaLcParenR"/>
            </a:pPr>
            <a:r>
              <a:rPr i="1" lang="en-AU" sz="1800">
                <a:solidFill>
                  <a:srgbClr val="666666"/>
                </a:solidFill>
              </a:rPr>
              <a:t>par()</a:t>
            </a:r>
          </a:p>
        </p:txBody>
      </p:sp>
      <p:sp>
        <p:nvSpPr>
          <p:cNvPr id="218" name="Shape 218"/>
          <p:cNvSpPr txBox="1"/>
          <p:nvPr>
            <p:ph idx="4" type="body"/>
          </p:nvPr>
        </p:nvSpPr>
        <p:spPr>
          <a:xfrm>
            <a:off x="5462000" y="2363250"/>
            <a:ext cx="34902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1800">
                <a:solidFill>
                  <a:srgbClr val="666666"/>
                </a:solidFill>
              </a:rPr>
              <a:t>b) facet_grid()   facet_wrap() </a:t>
            </a:r>
          </a:p>
        </p:txBody>
      </p:sp>
      <p:sp>
        <p:nvSpPr>
          <p:cNvPr id="219" name="Shape 219"/>
          <p:cNvSpPr txBox="1"/>
          <p:nvPr>
            <p:ph idx="5" type="body"/>
          </p:nvPr>
        </p:nvSpPr>
        <p:spPr>
          <a:xfrm>
            <a:off x="2387625" y="5589075"/>
            <a:ext cx="1302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i="1" lang="en-AU" sz="1800">
                <a:solidFill>
                  <a:srgbClr val="666666"/>
                </a:solidFill>
              </a:rPr>
              <a:t>base R</a:t>
            </a:r>
          </a:p>
        </p:txBody>
      </p:sp>
      <p:sp>
        <p:nvSpPr>
          <p:cNvPr id="220" name="Shape 220"/>
          <p:cNvSpPr txBox="1"/>
          <p:nvPr>
            <p:ph idx="6" type="body"/>
          </p:nvPr>
        </p:nvSpPr>
        <p:spPr>
          <a:xfrm>
            <a:off x="5793725" y="5610350"/>
            <a:ext cx="1302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i="1" lang="en-AU" sz="1800">
                <a:solidFill>
                  <a:srgbClr val="666666"/>
                </a:solidFill>
              </a:rPr>
              <a:t>ggplot</a:t>
            </a:r>
          </a:p>
        </p:txBody>
      </p:sp>
      <p:sp>
        <p:nvSpPr>
          <p:cNvPr id="221" name="Shape 221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2618275" y="185050"/>
            <a:ext cx="65256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6829"/>
              <a:buFont typeface="Arial"/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 R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1354475" y="1269000"/>
            <a:ext cx="6742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4. 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Which ggplot ‘geom’ am I ?</a:t>
            </a:r>
          </a:p>
        </p:txBody>
      </p:sp>
      <p:pic>
        <p:nvPicPr>
          <p:cNvPr descr="geom_boxplot.png"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50" y="2514775"/>
            <a:ext cx="4975100" cy="343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2618275" y="185050"/>
            <a:ext cx="65256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6829"/>
              <a:buFont typeface="Arial"/>
              <a:buNone/>
            </a:pPr>
            <a:r>
              <a:rPr lang="en-AU" sz="4100">
                <a:solidFill>
                  <a:srgbClr val="808285"/>
                </a:solidFill>
              </a:rPr>
              <a:t>Round 3 - Visualisation in  R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534175" y="1116600"/>
            <a:ext cx="64335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5. Which ggplot ‘geom_bar()’ am I ?</a:t>
            </a:r>
          </a:p>
        </p:txBody>
      </p:sp>
      <p:pic>
        <p:nvPicPr>
          <p:cNvPr descr="geom_bar.png"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350" y="2225050"/>
            <a:ext cx="5044900" cy="36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Bonus! </a:t>
            </a:r>
            <a:r>
              <a:rPr lang="en-AU" sz="3600">
                <a:solidFill>
                  <a:srgbClr val="808285"/>
                </a:solidFill>
              </a:rPr>
              <a:t>Guess the correlation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393750" y="1739675"/>
            <a:ext cx="863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4800" u="sng">
                <a:solidFill>
                  <a:schemeClr val="hlink"/>
                </a:solidFill>
                <a:hlinkClick r:id="rId3"/>
              </a:rPr>
              <a:t>http://guessthecorrelation.com/</a:t>
            </a:r>
          </a:p>
        </p:txBody>
      </p:sp>
      <p:sp>
        <p:nvSpPr>
          <p:cNvPr id="244" name="Shape 244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6000"/>
              <a:t>Round 4</a:t>
            </a:r>
          </a:p>
        </p:txBody>
      </p:sp>
      <p:sp>
        <p:nvSpPr>
          <p:cNvPr id="250" name="Shape 250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</a:t>
            </a:r>
            <a:r>
              <a:rPr lang="en-AU" sz="3600">
                <a:solidFill>
                  <a:srgbClr val="808285"/>
                </a:solidFill>
              </a:rPr>
              <a:t>R and other systems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57" name="Shape 257"/>
          <p:cNvSpPr txBox="1"/>
          <p:nvPr>
            <p:ph idx="2" type="body"/>
          </p:nvPr>
        </p:nvSpPr>
        <p:spPr>
          <a:xfrm>
            <a:off x="670725" y="310200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rabicPeriod"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The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Rstudio Service that facilitates interactive data analysis is: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a) Rstudio Server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b) Shiny </a:t>
            </a:r>
          </a:p>
          <a:p>
            <a:pPr indent="0" lvl="0" mar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c) RMarkdown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3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8" name="Shape 258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R and other systems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65" name="Shape 265"/>
          <p:cNvSpPr txBox="1"/>
          <p:nvPr>
            <p:ph idx="2" type="body"/>
          </p:nvPr>
        </p:nvSpPr>
        <p:spPr>
          <a:xfrm>
            <a:off x="670725" y="26868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2. What is the R package that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allows R and C++ flawless integration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3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 to Our Sponsors!</a:t>
            </a:r>
          </a:p>
        </p:txBody>
      </p:sp>
      <p:pic>
        <p:nvPicPr>
          <p:cNvPr descr="data_science.jpeg"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25" y="1206624"/>
            <a:ext cx="1156199" cy="187811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/>
          <p:nvPr/>
        </p:nvSpPr>
        <p:spPr>
          <a:xfrm>
            <a:off x="118532" y="3420532"/>
            <a:ext cx="8889900" cy="3369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75707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Shape 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126" y="4597023"/>
            <a:ext cx="1156200" cy="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1178" y="6299228"/>
            <a:ext cx="2625600" cy="2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733" y="6346525"/>
            <a:ext cx="2633100" cy="2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6532" y="4568725"/>
            <a:ext cx="1921500" cy="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9951" y="5507250"/>
            <a:ext cx="2958300" cy="6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86969" y="6193550"/>
            <a:ext cx="2163600" cy="3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8121" y="4409301"/>
            <a:ext cx="719100" cy="10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17921" y="4494157"/>
            <a:ext cx="1482300" cy="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36546" y="3557400"/>
            <a:ext cx="1332900" cy="8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6350" y="5640601"/>
            <a:ext cx="1251599" cy="5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578547" y="5255091"/>
            <a:ext cx="990900" cy="9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8121" y="3557394"/>
            <a:ext cx="2135700" cy="7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083192" y="3620816"/>
            <a:ext cx="2112300" cy="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13322" y="3356330"/>
            <a:ext cx="1705500" cy="14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850080" y="5532305"/>
            <a:ext cx="2118599" cy="6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209778" y="4549333"/>
            <a:ext cx="597000" cy="57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phil\DataScienceMelbourne\logos\deloitte.jpg" id="66" name="Shape 6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66569" y="5171819"/>
            <a:ext cx="1750800" cy="5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2" type="ctrTitle"/>
          </p:nvPr>
        </p:nvSpPr>
        <p:spPr>
          <a:xfrm>
            <a:off x="2024425" y="1336600"/>
            <a:ext cx="40872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21"/>
              </a:rPr>
              <a:t>Data Science Meetup</a:t>
            </a: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and its sponsors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R and other systems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73" name="Shape 273"/>
          <p:cNvSpPr txBox="1"/>
          <p:nvPr>
            <p:ph idx="2" type="body"/>
          </p:nvPr>
        </p:nvSpPr>
        <p:spPr>
          <a:xfrm>
            <a:off x="670725" y="1878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3.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State a file format for making dynamic documents with R</a:t>
            </a:r>
          </a:p>
        </p:txBody>
      </p:sp>
      <p:sp>
        <p:nvSpPr>
          <p:cNvPr id="274" name="Shape 274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R and other systems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81" name="Shape 281"/>
          <p:cNvSpPr txBox="1"/>
          <p:nvPr>
            <p:ph idx="2" type="body"/>
          </p:nvPr>
        </p:nvSpPr>
        <p:spPr>
          <a:xfrm>
            <a:off x="670725" y="20895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5. How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can you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install packages from </a:t>
            </a:r>
            <a:r>
              <a:rPr b="1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CRAN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and </a:t>
            </a:r>
            <a:r>
              <a:rPr b="1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GitHub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82" name="Shape 28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AU" sz="3600">
                <a:solidFill>
                  <a:srgbClr val="808285"/>
                </a:solidFill>
              </a:rPr>
              <a:t>Round 4 -</a:t>
            </a:r>
            <a:r>
              <a:rPr lang="en-AU" sz="3000">
                <a:solidFill>
                  <a:srgbClr val="808285"/>
                </a:solidFill>
              </a:rPr>
              <a:t> R and other systems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100">
              <a:solidFill>
                <a:srgbClr val="808285"/>
              </a:solidFill>
            </a:endParaRP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289" name="Shape 289"/>
          <p:cNvSpPr txBox="1"/>
          <p:nvPr>
            <p:ph idx="2" type="body"/>
          </p:nvPr>
        </p:nvSpPr>
        <p:spPr>
          <a:xfrm>
            <a:off x="670725" y="281290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6. What is the function used to execute command-line/shell commands from within R?</a:t>
            </a:r>
            <a:r>
              <a:rPr b="0" lang="en-AU" sz="3600">
                <a:solidFill>
                  <a:srgbClr val="1155C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290" name="Shape 290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Bonus! Guess the lines!</a:t>
            </a:r>
          </a:p>
        </p:txBody>
      </p:sp>
      <p:sp>
        <p:nvSpPr>
          <p:cNvPr id="296" name="Shape 29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985975" y="4896700"/>
            <a:ext cx="34881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Red line (years)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US youngest surfer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Age of miss America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Average  age at first child in Minnesota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8" name="Shape 298"/>
          <p:cNvSpPr txBox="1"/>
          <p:nvPr>
            <p:ph idx="2" type="body"/>
          </p:nvPr>
        </p:nvSpPr>
        <p:spPr>
          <a:xfrm>
            <a:off x="4810550" y="4698850"/>
            <a:ext cx="41568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Black line (integer)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Millions of new born in US 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Games won by Chicago Bulls</a:t>
            </a:r>
          </a:p>
          <a:p>
            <a:pPr indent="-3810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lphaLcParenR"/>
            </a:pPr>
            <a:r>
              <a:rPr lang="en-AU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Murders by steam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Screen Shot 2016-12-06 at 4.48.58 pm.png" id="299" name="Shape 299"/>
          <p:cNvPicPr preferRelativeResize="0"/>
          <p:nvPr/>
        </p:nvPicPr>
        <p:blipFill rotWithShape="1">
          <a:blip r:embed="rId3">
            <a:alphaModFix/>
          </a:blip>
          <a:srcRect b="0" l="546" r="0" t="0"/>
          <a:stretch/>
        </p:blipFill>
        <p:spPr>
          <a:xfrm>
            <a:off x="176550" y="1267700"/>
            <a:ext cx="8790900" cy="277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Did you know that…</a:t>
            </a:r>
            <a:r>
              <a:rPr lang="en-AU" sz="4100">
                <a:solidFill>
                  <a:srgbClr val="808285"/>
                </a:solidFill>
              </a:rPr>
              <a:t> </a:t>
            </a:r>
          </a:p>
        </p:txBody>
      </p:sp>
      <p:pic>
        <p:nvPicPr>
          <p:cNvPr descr="Screen Shot 2016-11-29 at 10.28.23 pm.png"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436"/>
            <a:ext cx="9143999" cy="396112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6000"/>
              <a:t>Round 5</a:t>
            </a:r>
          </a:p>
        </p:txBody>
      </p:sp>
      <p:sp>
        <p:nvSpPr>
          <p:cNvPr id="312" name="Shape 312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5 - Functions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319" name="Shape 319"/>
          <p:cNvSpPr txBox="1"/>
          <p:nvPr>
            <p:ph idx="2" type="body"/>
          </p:nvPr>
        </p:nvSpPr>
        <p:spPr>
          <a:xfrm>
            <a:off x="670725" y="21078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  <a:buAutoNum type="arabi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The command to check if all rows in a matrix/data frame have non-NA values?</a:t>
            </a:r>
          </a:p>
        </p:txBody>
      </p:sp>
      <p:sp>
        <p:nvSpPr>
          <p:cNvPr id="320" name="Shape 320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5 - Functions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327" name="Shape 327"/>
          <p:cNvSpPr txBox="1"/>
          <p:nvPr>
            <p:ph idx="2" type="body"/>
          </p:nvPr>
        </p:nvSpPr>
        <p:spPr>
          <a:xfrm>
            <a:off x="591450" y="2858675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2. Which code is more efficient when </a:t>
            </a:r>
            <a:r>
              <a:rPr b="0" i="1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is a matrix?</a:t>
            </a:r>
          </a:p>
          <a:p>
            <a:pPr indent="-457200" lvl="2" marL="13716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  <a:buAutoNum type="roman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for (i in 1:ncol(m))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{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    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sum(m[ ,i]) }</a:t>
            </a:r>
          </a:p>
          <a:p>
            <a:pPr indent="-457200" lvl="2" marL="13716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  <a:buAutoNum type="roman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apply(m, 2, sum)</a:t>
            </a:r>
          </a:p>
          <a:p>
            <a:pPr indent="-457200" lvl="2" marL="13716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  <a:buAutoNum type="roman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colSums(m) </a:t>
            </a:r>
          </a:p>
        </p:txBody>
      </p:sp>
      <p:sp>
        <p:nvSpPr>
          <p:cNvPr id="328" name="Shape 328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5 - Functions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70725" y="15859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0" sz="3600">
              <a:solidFill>
                <a:srgbClr val="666666"/>
              </a:solidFill>
            </a:endParaRP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</a:rPr>
              <a:t> </a:t>
            </a:r>
          </a:p>
        </p:txBody>
      </p:sp>
      <p:sp>
        <p:nvSpPr>
          <p:cNvPr id="335" name="Shape 335"/>
          <p:cNvSpPr txBox="1"/>
          <p:nvPr>
            <p:ph idx="2" type="body"/>
          </p:nvPr>
        </p:nvSpPr>
        <p:spPr>
          <a:xfrm>
            <a:off x="591450" y="23825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3. N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ame a function that lists files in a directory based on a pattern or a suffix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336" name="Shape 336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2485350" y="152400"/>
            <a:ext cx="66585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5 - Functions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70725" y="3508750"/>
            <a:ext cx="79611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4. </a:t>
            </a: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Which of the following commands return the indices of the matched patterns?</a:t>
            </a:r>
          </a:p>
          <a:p>
            <a:pPr indent="-457200" lvl="1" marL="9144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  <a:buAutoNum type="alpha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grep(pattern, x)  </a:t>
            </a:r>
          </a:p>
          <a:p>
            <a:pPr indent="-457200" lvl="1" marL="9144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  <a:buAutoNum type="alpha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grep(pattern, x, value = TRUE) </a:t>
            </a:r>
          </a:p>
          <a:p>
            <a:pPr indent="-457200" lvl="1" marL="9144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  <a:buAutoNum type="alphaLcPeriod"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grep(pattern, x, invert = TRUE) </a:t>
            </a:r>
            <a:r>
              <a:rPr b="0" lang="en-AU" sz="3600">
                <a:solidFill>
                  <a:srgbClr val="CC0000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</a:p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</p:txBody>
      </p:sp>
      <p:sp>
        <p:nvSpPr>
          <p:cNvPr id="343" name="Shape 343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 to BuzzConf!</a:t>
            </a:r>
          </a:p>
        </p:txBody>
      </p:sp>
      <p:pic>
        <p:nvPicPr>
          <p:cNvPr descr="BuzzConf-promo-2016.jpg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50" y="1690975"/>
            <a:ext cx="5163948" cy="308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mera.png"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398" y="4126699"/>
            <a:ext cx="2992452" cy="235029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2722825" y="210207"/>
            <a:ext cx="6343500" cy="1262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AU" sz="4800"/>
              <a:t>End of rounds</a:t>
            </a:r>
          </a:p>
        </p:txBody>
      </p:sp>
      <p:sp>
        <p:nvSpPr>
          <p:cNvPr id="349" name="Shape 34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432725" y="2130625"/>
            <a:ext cx="83895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AU" sz="3200">
                <a:solidFill>
                  <a:srgbClr val="351C75"/>
                </a:solidFill>
                <a:latin typeface="Questrial"/>
                <a:ea typeface="Questrial"/>
                <a:cs typeface="Questrial"/>
                <a:sym typeface="Questrial"/>
              </a:rPr>
              <a:t>That brings us to the end of R Trivia Night!</a:t>
            </a:r>
            <a:r>
              <a:rPr lang="en-AU" sz="3600">
                <a:solidFill>
                  <a:srgbClr val="351C75"/>
                </a:solidFill>
                <a:latin typeface="Questrial"/>
                <a:ea typeface="Questrial"/>
                <a:cs typeface="Questrial"/>
                <a:sym typeface="Questrial"/>
              </a:rPr>
              <a:t> 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AU" sz="3600">
                <a:solidFill>
                  <a:srgbClr val="351C75"/>
                </a:solidFill>
                <a:latin typeface="Questrial"/>
                <a:ea typeface="Questrial"/>
                <a:cs typeface="Questrial"/>
                <a:sym typeface="Questrial"/>
              </a:rPr>
              <a:t>Don’t forget to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AU" sz="3600">
                <a:solidFill>
                  <a:srgbClr val="351C75"/>
                </a:solidFill>
                <a:highlight>
                  <a:srgbClr val="D9D2E9"/>
                </a:highlight>
                <a:latin typeface="Questrial"/>
                <a:ea typeface="Questrial"/>
                <a:cs typeface="Questrial"/>
                <a:sym typeface="Questrial"/>
              </a:rPr>
              <a:t>subscribe to our mailing list: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AU" sz="35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http://eepurl.com/cpgLmP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41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Check out PyLadies</a:t>
            </a:r>
          </a:p>
        </p:txBody>
      </p:sp>
      <p:pic>
        <p:nvPicPr>
          <p:cNvPr descr="https://raw.githubusercontent.com/pyladies/pyladies/master/www/_assets/images/pyladies_melbourne.jpeg"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899" y="1604800"/>
            <a:ext cx="2723750" cy="27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550" y="1674624"/>
            <a:ext cx="2692200" cy="27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28025" y="3666600"/>
            <a:ext cx="756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3600">
                <a:solidFill>
                  <a:srgbClr val="E06666"/>
                </a:solidFill>
                <a:latin typeface="Questrial"/>
                <a:ea typeface="Questrial"/>
                <a:cs typeface="Questrial"/>
                <a:sym typeface="Questrial"/>
              </a:rPr>
              <a:t>http://melbourne.pyladies.com</a:t>
            </a:r>
          </a:p>
        </p:txBody>
      </p:sp>
      <p:sp>
        <p:nvSpPr>
          <p:cNvPr id="359" name="Shape 35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ctrTitle"/>
          </p:nvPr>
        </p:nvSpPr>
        <p:spPr>
          <a:xfrm>
            <a:off x="258764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41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Check out codelikeagirl!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50" y="5020974"/>
            <a:ext cx="4549776" cy="147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50" y="1383973"/>
            <a:ext cx="3850750" cy="385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de like a Girl"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7824" y="1547750"/>
            <a:ext cx="4242250" cy="7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4332350" y="2294625"/>
            <a:ext cx="469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3000">
                <a:latin typeface="Questrial"/>
                <a:ea typeface="Questrial"/>
                <a:cs typeface="Questrial"/>
                <a:sym typeface="Questrial"/>
              </a:rPr>
              <a:t>www.codelikeagirl.com.au</a:t>
            </a:r>
          </a:p>
        </p:txBody>
      </p:sp>
      <p:sp>
        <p:nvSpPr>
          <p:cNvPr id="369" name="Shape 369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390750" y="1593150"/>
            <a:ext cx="85710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What is your name?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Where do you work and what do you do?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Why are you interested in R?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Why did you join R-Ladies Melbourne?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Anything about yourself you’d like to talk about?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sz="30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Anything else?</a:t>
            </a:r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x="3031800" y="152400"/>
            <a:ext cx="6152700" cy="923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3600">
                <a:solidFill>
                  <a:srgbClr val="808285"/>
                </a:solidFill>
              </a:rPr>
              <a:t>Time for the raffle!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ctrTitle"/>
          </p:nvPr>
        </p:nvSpPr>
        <p:spPr>
          <a:xfrm>
            <a:off x="2701097" y="170950"/>
            <a:ext cx="63303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AU" sz="3200">
                <a:solidFill>
                  <a:srgbClr val="999999"/>
                </a:solidFill>
                <a:latin typeface="Questrial"/>
                <a:ea typeface="Questrial"/>
                <a:cs typeface="Questrial"/>
                <a:sym typeface="Questrial"/>
              </a:rPr>
              <a:t>Thanks!</a:t>
            </a:r>
          </a:p>
        </p:txBody>
      </p:sp>
      <p:pic>
        <p:nvPicPr>
          <p:cNvPr descr="ssai-logo.jpg"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600" y="1154000"/>
            <a:ext cx="5214200" cy="2324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sofR.jpeg"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500" y="3402350"/>
            <a:ext cx="3626699" cy="23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2747150" y="5941325"/>
            <a:ext cx="4697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AU" sz="2400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Melbourne Users of R Meetup</a:t>
            </a:r>
          </a:p>
        </p:txBody>
      </p:sp>
      <p:sp>
        <p:nvSpPr>
          <p:cNvPr id="384" name="Shape 384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AU" sz="6000"/>
              <a:t>The world’s </a:t>
            </a:r>
          </a:p>
          <a:p>
            <a:pPr lvl="0">
              <a:spcBef>
                <a:spcPts val="0"/>
              </a:spcBef>
              <a:buNone/>
            </a:pPr>
            <a:r>
              <a:rPr lang="en-AU" sz="6000"/>
              <a:t>first and greatest </a:t>
            </a:r>
          </a:p>
          <a:p>
            <a:pPr lvl="0">
              <a:spcBef>
                <a:spcPts val="0"/>
              </a:spcBef>
              <a:buNone/>
            </a:pPr>
            <a:r>
              <a:rPr lang="en-AU" sz="6000"/>
              <a:t>R-Trivia</a:t>
            </a:r>
          </a:p>
        </p:txBody>
      </p:sp>
      <p:sp>
        <p:nvSpPr>
          <p:cNvPr id="81" name="Shape 81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0" y="1988852"/>
            <a:ext cx="9144000" cy="2610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AU" sz="6000"/>
              <a:t>Round 1</a:t>
            </a:r>
          </a:p>
        </p:txBody>
      </p:sp>
      <p:sp>
        <p:nvSpPr>
          <p:cNvPr id="87" name="Shape 87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6829"/>
              <a:buFont typeface="Arial"/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70725" y="2288900"/>
            <a:ext cx="79611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666666"/>
              </a:buClr>
              <a:buSzPct val="100000"/>
              <a:buFont typeface="Questrial"/>
              <a:buAutoNum type="arabicPeriod"/>
            </a:pPr>
            <a:r>
              <a:rPr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Name two people that invented the S programming language, the predecessor of R? </a:t>
            </a:r>
          </a:p>
        </p:txBody>
      </p:sp>
      <p:sp>
        <p:nvSpPr>
          <p:cNvPr id="94" name="Shape 94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70725" y="1694925"/>
            <a:ext cx="79611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2. </a:t>
            </a: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What does CRAN stands for? </a:t>
            </a:r>
          </a:p>
        </p:txBody>
      </p:sp>
      <p:sp>
        <p:nvSpPr>
          <p:cNvPr id="101" name="Shape 101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2800350" y="185050"/>
            <a:ext cx="6343500" cy="738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AU" sz="4100">
                <a:solidFill>
                  <a:srgbClr val="808285"/>
                </a:solidFill>
              </a:rPr>
              <a:t>Round 1 - R facts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70725" y="1585950"/>
            <a:ext cx="7961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0" lang="en-AU" sz="36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3. How many CRAN mirrors are there for Australia? </a:t>
            </a:r>
          </a:p>
        </p:txBody>
      </p:sp>
      <p:sp>
        <p:nvSpPr>
          <p:cNvPr id="108" name="Shape 108"/>
          <p:cNvSpPr/>
          <p:nvPr/>
        </p:nvSpPr>
        <p:spPr>
          <a:xfrm>
            <a:off x="1686750" y="6347525"/>
            <a:ext cx="654600" cy="19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HI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